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1"/>
  </p:handoutMasterIdLst>
  <p:sldIdLst>
    <p:sldId id="256" r:id="rId2"/>
    <p:sldId id="258" r:id="rId3"/>
    <p:sldId id="262" r:id="rId4"/>
    <p:sldId id="263" r:id="rId5"/>
    <p:sldId id="266" r:id="rId6"/>
    <p:sldId id="264" r:id="rId7"/>
    <p:sldId id="267" r:id="rId8"/>
    <p:sldId id="265" r:id="rId9"/>
    <p:sldId id="268" r:id="rId10"/>
    <p:sldId id="271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9" r:id="rId19"/>
    <p:sldId id="277" r:id="rId20"/>
    <p:sldId id="278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66"/>
    <a:srgbClr val="14425D"/>
    <a:srgbClr val="660033"/>
    <a:srgbClr val="000099"/>
    <a:srgbClr val="FF0000"/>
    <a:srgbClr val="336600"/>
    <a:srgbClr val="03034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 varScale="1">
        <p:scale>
          <a:sx n="65" d="100"/>
          <a:sy n="65" d="100"/>
        </p:scale>
        <p:origin x="-5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4" Type="http://schemas.openxmlformats.org/officeDocument/2006/relationships/image" Target="../media/image6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4" Type="http://schemas.openxmlformats.org/officeDocument/2006/relationships/image" Target="../media/image6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4" Type="http://schemas.openxmlformats.org/officeDocument/2006/relationships/image" Target="../media/image6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44CA28D-0A8C-466E-93F5-F03395B4D126}" type="datetimeFigureOut">
              <a:rPr lang="ru-RU"/>
              <a:pPr/>
              <a:t>14.05.2022</a:t>
            </a:fld>
            <a:endParaRPr lang="ru-RU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53C345-29A0-4400-8CAD-45676F50647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A05D0-9578-466E-9EE2-58A4E53381C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1ED0A-0E98-454F-929D-9DAFAB5F3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62B52-01CB-48E5-9073-BE54B45164E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17743-CC08-40EC-AF1D-9775FA3AF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9D4F2-D556-4006-A286-22E12303489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4647A-B32D-4D82-8F23-9BB7050966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B3F14-AE12-42B3-8128-82495D7FD18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A5CFC-69EF-41F1-BE21-BBEFA7F7D6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7B0EF-A5B5-4167-B16A-884EBA0C0FB0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5C69C-6D7F-41E7-B930-F46E3CEFAD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BDCC3-008B-4247-83E3-66245B0C8B1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7EF4-A013-4139-AD46-48BFFEF590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35999-EA36-4017-BDC6-644DDD3928B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E6347-FB30-49C3-8F20-C13759C6F8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7FBDF-2CE6-418E-B1A4-C9E680DD56F1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11015-6E1D-41D1-BBE7-AB7E37968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467AD-55B9-4243-961A-04E94FDFAADB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F7FB7-4505-4D00-BE1B-58734DAFAE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402A3-E0B2-46C9-A13B-A4C0FE0F6CF7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83152-B0FE-481E-B76B-F060756C59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257E4-CFD5-4741-90D3-281B4A18194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4B372-19D1-4177-8D31-213F950BE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A4401F-A97F-4EBB-AD9A-D9BBBF059713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63800-D53E-467C-8DC0-E72FDD9F5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9AC9E9-FC7C-4B40-B21C-761574479343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7CD6F96-A563-4C34-AED4-780891D45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6.bin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oleObject" Target="../embeddings/oleObject2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450" y="27856"/>
            <a:ext cx="8784976" cy="28803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2738"/>
            <a:ext cx="9144000" cy="3816350"/>
          </a:xfrm>
        </p:spPr>
        <p:txBody>
          <a:bodyPr>
            <a:normAutofit/>
          </a:bodyPr>
          <a:lstStyle/>
          <a:p>
            <a:pPr marL="1371600" lvl="2" indent="-457200" algn="l" eaLnBrk="1" hangingPunct="1">
              <a:lnSpc>
                <a:spcPct val="150000"/>
              </a:lnSpc>
            </a:pPr>
            <a:r>
              <a:rPr lang="ru-RU" sz="2000" b="1" smtClean="0">
                <a:solidFill>
                  <a:srgbClr val="262626"/>
                </a:solidFill>
              </a:rPr>
              <a:t>Раздел </a:t>
            </a:r>
            <a:r>
              <a:rPr lang="en-US" sz="2000" b="1" smtClean="0">
                <a:solidFill>
                  <a:srgbClr val="262626"/>
                </a:solidFill>
              </a:rPr>
              <a:t>2</a:t>
            </a:r>
            <a:r>
              <a:rPr lang="ru-RU" sz="1800" b="1" dirty="0" smtClean="0">
                <a:solidFill>
                  <a:srgbClr val="262626"/>
                </a:solidFill>
              </a:rPr>
              <a:t>  </a:t>
            </a:r>
            <a:r>
              <a:rPr lang="ru-RU" sz="2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ОБЩИЕ СВЕДЕНИЯ О ПЕРЕХОДНЫХ ПРОЦЕССАХ В ЭЭС </a:t>
            </a:r>
          </a:p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rgbClr val="262626"/>
                </a:solidFill>
              </a:rPr>
              <a:t>ЛЕКЦИЯ № </a:t>
            </a:r>
            <a:r>
              <a:rPr lang="en-US" sz="2000" b="1" dirty="0" smtClean="0">
                <a:solidFill>
                  <a:srgbClr val="262626"/>
                </a:solidFill>
              </a:rPr>
              <a:t>3</a:t>
            </a:r>
            <a:r>
              <a:rPr lang="ru-RU" sz="2000" b="1" dirty="0" smtClean="0">
                <a:solidFill>
                  <a:srgbClr val="262626"/>
                </a:solidFill>
              </a:rPr>
              <a:t> 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Трехфазное короткое замыкание </a:t>
            </a:r>
            <a:endParaRPr lang="en-US" sz="28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</a:pP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простейшей электрической цепи 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2000" b="1" dirty="0" smtClean="0">
              <a:solidFill>
                <a:srgbClr val="26262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l"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rgbClr val="030349"/>
                </a:solidFill>
              </a:rPr>
              <a:t>      </a:t>
            </a:r>
            <a:endParaRPr lang="en-US" sz="2000" b="1" dirty="0" smtClean="0">
              <a:solidFill>
                <a:srgbClr val="030349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en-US" sz="2000" b="1" dirty="0" smtClean="0">
                <a:solidFill>
                  <a:srgbClr val="030349"/>
                </a:solidFill>
              </a:rPr>
              <a:t>        </a:t>
            </a:r>
            <a:r>
              <a:rPr lang="ru-RU" sz="2000" b="1" dirty="0" smtClean="0">
                <a:solidFill>
                  <a:schemeClr val="tx1"/>
                </a:solidFill>
              </a:rPr>
              <a:t>Учебные вопросы лекции:</a:t>
            </a:r>
            <a:endParaRPr lang="ru-RU" sz="2000" dirty="0" smtClean="0">
              <a:solidFill>
                <a:schemeClr val="tx1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4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Особенности физического процесса короткого замыкания.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Расчет токов трехфазного короткого замыкания в простейшей </a:t>
            </a:r>
          </a:p>
          <a:p>
            <a:pPr>
              <a:lnSpc>
                <a:spcPct val="90000"/>
              </a:lnSpc>
            </a:pPr>
            <a:r>
              <a:rPr lang="ru-RU" sz="24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электрической цепи.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79388" y="1557338"/>
            <a:ext cx="878522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Очевидно, что с увеличением активного сопротивления цепи и с уменьшением её погонной индуктивности энергия в цепи рассеивается быстрее, а величина тока в данной цепи не может превышать значение тока стационарного режима. </a:t>
            </a:r>
            <a:b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силу указанных причин 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процессы, происходящие в диссипативной части системы не представляют опасности для её элементов</a:t>
            </a:r>
            <a:r>
              <a:rPr lang="ru-RU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</a:t>
            </a:r>
            <a:endParaRPr lang="ru-RU" sz="320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28677" name="Rectangle 5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1368425"/>
          </a:xfrm>
          <a:noFill/>
          <a:ln/>
        </p:spPr>
        <p:txBody>
          <a:bodyPr/>
          <a:lstStyle/>
          <a:p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Вывод по результатам анализа переходных процессов в диссипативной части системы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79388" y="188913"/>
            <a:ext cx="87852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Касательная к любой точке экспоненты в принятом для оси времени </a:t>
            </a:r>
            <a:r>
              <a:rPr lang="ru-RU" sz="3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</a:t>
            </a:r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масштабе дает значение постоянной времени . Это свойство используется для опытного определения постоянных времени затухания апериодических свободных токов. Для большей точности точку, к которой проводят касательную, нужно брать в начальной (более крутой) части кривой. За время                   аперио-дический ток уменьшается в </a:t>
            </a:r>
            <a:r>
              <a:rPr lang="en-US" sz="3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</a:t>
            </a:r>
            <a:r>
              <a:rPr lang="ru-RU" sz="3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= </a:t>
            </a:r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2,71… раз</a:t>
            </a:r>
            <a:r>
              <a:rPr lang="en-US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a</a:t>
            </a:r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или, что то же, до 1</a:t>
            </a:r>
            <a:r>
              <a:rPr lang="ru-RU" sz="3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/</a:t>
            </a:r>
            <a:r>
              <a:rPr lang="en-US" sz="3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</a:t>
            </a:r>
            <a:r>
              <a:rPr lang="ru-RU" sz="30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= </a:t>
            </a:r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0,368 своего начального значения. В соответствии с этим, величине  </a:t>
            </a:r>
            <a:b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можно дать такое определение: это время, в течение которого переменная величина уменьшается до 0,368 своего начального значения.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3429000"/>
            <a:ext cx="100965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724400"/>
            <a:ext cx="43338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79388" y="1196975"/>
            <a:ext cx="87852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После затухания апериодической составляющей заканчивается переходный процесс в данной части цепи. В одной из фаз свободный ток может отсутствовать, если в момент возникновения КЗ предшествующий ток в этой фазе проходил через нуль; при этом свободные токи в двух других фазах будут одинаковы по величине, но противоположны по направлению. </a:t>
            </a:r>
            <a:b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Поэтому </a:t>
            </a:r>
            <a:r>
              <a:rPr lang="ru-RU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начальный момент трёхфазное КЗ является несимметричным КЗ, так как начальные значения свободного тока каждой фазы различны.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sp>
        <p:nvSpPr>
          <p:cNvPr id="27653" name="Rectangle 5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936625"/>
          </a:xfrm>
          <a:noFill/>
          <a:ln/>
        </p:spPr>
        <p:txBody>
          <a:bodyPr/>
          <a:lstStyle/>
          <a:p>
            <a:r>
              <a:rPr lang="ru-RU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 влияния апериодического тока в фазе КЗ на величину тока в неповреждённых фазах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250825" y="274638"/>
            <a:ext cx="8713788" cy="1425575"/>
          </a:xfrm>
        </p:spPr>
        <p:txBody>
          <a:bodyPr/>
          <a:lstStyle/>
          <a:p>
            <a:r>
              <a:rPr lang="ru-RU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Аналитическое описание переходного процесса на участке, получающем питание от источника </a:t>
            </a:r>
            <a:br>
              <a:rPr lang="ru-RU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(левая часть схемы на рис. 1)</a:t>
            </a:r>
            <a:r>
              <a:rPr lang="ru-RU" sz="4000" smtClean="0"/>
              <a:t> </a:t>
            </a:r>
          </a:p>
        </p:txBody>
      </p:sp>
      <p:sp>
        <p:nvSpPr>
          <p:cNvPr id="2" name="Заголовок 1"/>
          <p:cNvSpPr>
            <a:spLocks/>
          </p:cNvSpPr>
          <p:nvPr/>
        </p:nvSpPr>
        <p:spPr bwMode="auto">
          <a:xfrm>
            <a:off x="179388" y="1773238"/>
            <a:ext cx="87852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 данной части схемы кроме свободного тока  под действием приложенного синусоидального напряжения с неизменной амплитудой  должен установиться вынужденный периодический ток с амплитудой больше предшествующего (до КЗ) из-за снижения суммарного сопротивления цепи.</a:t>
            </a:r>
            <a:b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Дифференциальное уравнение для левой части цепи (фаза А) по закону Кирхгофа имеет вид:</a:t>
            </a: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5516563"/>
            <a:ext cx="5976937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719710" y="587958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(1.12)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79388" y="188913"/>
            <a:ext cx="87852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Учитывая, что в симметричном режиме:</a:t>
            </a: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885" y="648493"/>
            <a:ext cx="2808287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/>
          </p:cNvSpPr>
          <p:nvPr/>
        </p:nvSpPr>
        <p:spPr bwMode="auto">
          <a:xfrm>
            <a:off x="3132138" y="606808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</a:t>
            </a:r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1.13)</a:t>
            </a:r>
            <a:endParaRPr lang="ru-RU" sz="3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Заголовок 1"/>
          <p:cNvSpPr>
            <a:spLocks/>
          </p:cNvSpPr>
          <p:nvPr/>
        </p:nvSpPr>
        <p:spPr bwMode="auto">
          <a:xfrm>
            <a:off x="4032250" y="616436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или</a:t>
            </a:r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00675" y="603006"/>
            <a:ext cx="31686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/>
          </p:cNvSpPr>
          <p:nvPr/>
        </p:nvSpPr>
        <p:spPr bwMode="auto">
          <a:xfrm>
            <a:off x="176757" y="4437112"/>
            <a:ext cx="8967243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Учитывая, что решение уравнения </a:t>
            </a: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(1.15) 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представится в виде суммы вынуждающей  и свободной составляющих:</a:t>
            </a:r>
            <a:r>
              <a:rPr lang="ru-RU" sz="2800" dirty="0">
                <a:latin typeface="Calibri" pitchFamily="34" charset="0"/>
              </a:rPr>
              <a:t> </a:t>
            </a:r>
          </a:p>
        </p:txBody>
      </p:sp>
      <p:sp>
        <p:nvSpPr>
          <p:cNvPr id="7" name="Заголовок 1"/>
          <p:cNvSpPr>
            <a:spLocks/>
          </p:cNvSpPr>
          <p:nvPr/>
        </p:nvSpPr>
        <p:spPr bwMode="auto">
          <a:xfrm>
            <a:off x="7596188" y="2280045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(1.14)</a:t>
            </a:r>
            <a:endParaRPr lang="ru-RU" sz="3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30736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898" y="5421312"/>
            <a:ext cx="8497888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2143" y="3401186"/>
            <a:ext cx="3120572" cy="111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36938" y="3138218"/>
            <a:ext cx="8843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Обозначив суммарную индуктивность фазы А как</a:t>
            </a:r>
            <a:endParaRPr lang="ru-RU" sz="2000" b="1" dirty="0"/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1482" y="3108492"/>
            <a:ext cx="1650914" cy="495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802730" y="3138218"/>
            <a:ext cx="1178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получим</a:t>
            </a:r>
            <a:endParaRPr lang="ru-RU" sz="2800" b="1" dirty="0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898" y="1408761"/>
            <a:ext cx="7945062" cy="1805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1"/>
          <p:cNvSpPr>
            <a:spLocks/>
          </p:cNvSpPr>
          <p:nvPr/>
        </p:nvSpPr>
        <p:spPr bwMode="auto">
          <a:xfrm>
            <a:off x="6688204" y="3846965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(1.15)</a:t>
            </a:r>
            <a:endParaRPr lang="ru-RU" sz="3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r>
              <a:rPr lang="ru-RU" sz="3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Учитывая, что в момент непосредственно предшествующий КЗ ток в рассматриваемой цепи изменяясь по гармоническому закону может иметь значение в диапазоне от 0 до максимального значения, также изменяется от 0 до максимального значения</a:t>
            </a:r>
            <a:r>
              <a:rPr lang="en-US" sz="3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значение апериодической составляющей тока КЗ изменяется в зависимости от момента КЗ. Однако в момент возникновения КЗ, когда ток в одной из фаз равен нулю в двух других фазах ток КЗ имеет ненулевое значение.</a:t>
            </a:r>
            <a:br>
              <a:rPr lang="ru-RU" sz="3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графиках, представленных на рисунке 3, показано три характерных случая течения рассматриваемого процесса КЗ.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4237038" cy="6408737"/>
          </a:xfrm>
          <a:ln/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4643438" y="1557338"/>
            <a:ext cx="43211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Рис. 3 - Графики токов КЗ в отдельных фазах при трехфазном КЗ для </a:t>
            </a:r>
            <a:b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случая, когда в одной из фаз (фаза С) не возникает апериодическая </a:t>
            </a:r>
            <a:b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слагающая тока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/>
          </p:cNvSpPr>
          <p:nvPr>
            <p:ph type="title"/>
          </p:nvPr>
        </p:nvSpPr>
        <p:spPr>
          <a:xfrm>
            <a:off x="107950" y="-272536"/>
            <a:ext cx="8785225" cy="2376487"/>
          </a:xfrm>
          <a:noFill/>
          <a:ln/>
        </p:spPr>
        <p:txBody>
          <a:bodyPr/>
          <a:lstStyle/>
          <a:p>
            <a:pPr algn="l"/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 практических расчетах максимально  возможное мгновенное значение полного тока КЗ находят при наибольшем значении апериодической составляющей, т.е. когда                  </a:t>
            </a:r>
            <a:b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соответственно</a:t>
            </a:r>
            <a:r>
              <a:rPr lang="ru-RU" sz="3200" dirty="0" smtClean="0"/>
              <a:t>  </a:t>
            </a: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144" y="764704"/>
            <a:ext cx="15414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4622" y="1229264"/>
            <a:ext cx="1466850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/>
          </p:cNvSpPr>
          <p:nvPr/>
        </p:nvSpPr>
        <p:spPr bwMode="auto">
          <a:xfrm>
            <a:off x="53974" y="3868806"/>
            <a:ext cx="846137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Для сетевой частоты  получим:</a:t>
            </a:r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2678" y="4194608"/>
            <a:ext cx="6623967" cy="1240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53974" y="5316921"/>
            <a:ext cx="889317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Это значение тока носит название ударного тока КЗ, а отношение</a:t>
            </a:r>
          </a:p>
        </p:txBody>
      </p:sp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1083" y="5723736"/>
            <a:ext cx="3127077" cy="106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4" name="Rectangle 12"/>
          <p:cNvSpPr>
            <a:spLocks/>
          </p:cNvSpPr>
          <p:nvPr/>
        </p:nvSpPr>
        <p:spPr bwMode="auto">
          <a:xfrm>
            <a:off x="4284662" y="5965814"/>
            <a:ext cx="41767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ударный коэффициент: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706" y="1657294"/>
            <a:ext cx="8893294" cy="2068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>
            <a:spLocks/>
          </p:cNvSpPr>
          <p:nvPr/>
        </p:nvSpPr>
        <p:spPr bwMode="auto">
          <a:xfrm>
            <a:off x="6725394" y="2691398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(1.16)</a:t>
            </a:r>
            <a:endParaRPr lang="ru-RU" sz="3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2" name="Заголовок 1"/>
          <p:cNvSpPr>
            <a:spLocks/>
          </p:cNvSpPr>
          <p:nvPr/>
        </p:nvSpPr>
        <p:spPr bwMode="auto">
          <a:xfrm>
            <a:off x="7777162" y="4522427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(1.17)</a:t>
            </a:r>
            <a:endParaRPr lang="ru-RU" sz="30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000" dirty="0"/>
              <a:t>На рисунке </a:t>
            </a:r>
            <a:r>
              <a:rPr lang="ru-RU" sz="2000" dirty="0" smtClean="0"/>
              <a:t>4 </a:t>
            </a:r>
            <a:r>
              <a:rPr lang="ru-RU" sz="2000" dirty="0"/>
              <a:t>показаны графические зависимости периодической и апериодической составляющей тока трёхфазного КЗ при максимальном значении величины апериодической составляющей.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390" y="1620569"/>
            <a:ext cx="5096953" cy="45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9238" y="2348880"/>
            <a:ext cx="29879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Рисунок </a:t>
            </a:r>
            <a:r>
              <a:rPr lang="ru-RU" sz="2400" dirty="0" smtClean="0"/>
              <a:t>4 </a:t>
            </a:r>
            <a:r>
              <a:rPr lang="ru-RU" sz="2400" dirty="0"/>
              <a:t>– Графические зависимости периодической и </a:t>
            </a:r>
          </a:p>
          <a:p>
            <a:r>
              <a:rPr lang="ru-RU" sz="2400" dirty="0"/>
              <a:t>апериодической составляющей тока трёхфазного КЗ </a:t>
            </a:r>
          </a:p>
        </p:txBody>
      </p:sp>
    </p:spTree>
    <p:extLst>
      <p:ext uri="{BB962C8B-B14F-4D97-AF65-F5344CB8AC3E}">
        <p14:creationId xmlns:p14="http://schemas.microsoft.com/office/powerpoint/2010/main" xmlns="" val="4251734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5076825" y="3141663"/>
            <a:ext cx="3816350" cy="3455987"/>
          </a:xfrm>
        </p:spPr>
        <p:txBody>
          <a:bodyPr/>
          <a:lstStyle/>
          <a:p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Рис. 5 - Зависимость ударного коэффициента от </a:t>
            </a:r>
            <a:b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постоянной </a:t>
            </a:r>
            <a:b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времени </a:t>
            </a:r>
            <a:r>
              <a:rPr lang="ru-RU" sz="3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Та</a:t>
            </a:r>
          </a:p>
        </p:txBody>
      </p:sp>
      <p:sp>
        <p:nvSpPr>
          <p:cNvPr id="34821" name="Rectangle 5"/>
          <p:cNvSpPr>
            <a:spLocks/>
          </p:cNvSpPr>
          <p:nvPr/>
        </p:nvSpPr>
        <p:spPr bwMode="auto">
          <a:xfrm>
            <a:off x="179388" y="188913"/>
            <a:ext cx="87852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Учитывая, что среднеквадратическое  и амплитудное  значение тока для гармонических функций связаны соотношением ,                величину ударного тока можно определить как:</a:t>
            </a:r>
            <a:b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0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             Ку</a:t>
            </a: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изменяется в пределах от 1 до 2 экспоненциально, как показано на рисунке 5.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141663"/>
            <a:ext cx="4537075" cy="349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981075"/>
            <a:ext cx="17272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916113"/>
            <a:ext cx="2303462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18002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Любой переходный процесс, как правило, начинается с резкого изменения параметров системы, наиболее частой причиной которых является короткое замыкание.</a:t>
            </a:r>
            <a:endParaRPr lang="ru-RU" sz="2800" b="1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2"/>
          <p:cNvSpPr>
            <a:spLocks/>
          </p:cNvSpPr>
          <p:nvPr/>
        </p:nvSpPr>
        <p:spPr bwMode="auto">
          <a:xfrm>
            <a:off x="107950" y="1773238"/>
            <a:ext cx="89281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методы расчета токов КЗ основаны на анализе физических явлений, сопровождающих короткие замыкания. </a:t>
            </a:r>
          </a:p>
          <a:p>
            <a:pPr algn="ctr">
              <a:defRPr/>
            </a:pP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Симметричное трехфазное КЗ с точки зрения его аналитики является наиболее простым, однако вычисления токов и напряжений при несимметричных КЗ могут быть приведены при помощи метода симметричных составляющих к вычислениям этих величин при некотором эквивалентном трехфазном замыкании.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r>
              <a:rPr lang="ru-RU" sz="4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Чем меньше </a:t>
            </a:r>
            <a:r>
              <a:rPr lang="ru-RU" sz="4000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</a:t>
            </a:r>
            <a:r>
              <a:rPr lang="ru-RU" sz="4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тем быстрее затухает апериодическая составляющая и тем меньше </a:t>
            </a:r>
            <a:r>
              <a:rPr lang="ru-RU" sz="4000" b="1" i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Ку</a:t>
            </a:r>
            <a:r>
              <a:rPr lang="ru-RU" sz="4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br>
              <a:rPr lang="ru-RU" sz="4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высоковольтных сетях (35 кВ и выше) апериодическая составляющая исчезает через 0,1…0,3 с. В сетях низкого напряжения она практически незаметна.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/>
              <a:t>Расчет токов</a:t>
            </a:r>
            <a:r>
              <a:rPr lang="ru-RU" sz="2400" dirty="0"/>
              <a:t> т</a:t>
            </a:r>
            <a:r>
              <a:rPr lang="ru-RU" sz="2400" b="1" dirty="0"/>
              <a:t>рехфазного короткого замыкания в системе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базисных величин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2378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Расчет токов трехфазного КЗ заключается в опре­делении величины ударного и установившегося токов в цепи элемента системы. Для этого удобно использовать систе­му относительных единиц - базисных величин.</a:t>
            </a:r>
          </a:p>
          <a:p>
            <a:pPr marL="0" indent="0">
              <a:buNone/>
            </a:pPr>
            <a:r>
              <a:rPr lang="ru-RU" sz="2000" dirty="0"/>
              <a:t>Расчет начинается с составления расчетной схемы (</a:t>
            </a:r>
            <a:r>
              <a:rPr lang="ru-RU" sz="2000" dirty="0" smtClean="0"/>
              <a:t>рис. 6), </a:t>
            </a:r>
            <a:r>
              <a:rPr lang="ru-RU" sz="2000" dirty="0"/>
              <a:t>на которой указывают места короткого замыкания, источники электро­энергии (энергосистема, генераторы, компенсаторы) и все элементы системы электроснабжения (трансформаторы, реакторы, воздушные и кабельные линии) с их параметрами.</a:t>
            </a:r>
          </a:p>
          <a:p>
            <a:pPr marL="0" indent="0">
              <a:buNone/>
            </a:pPr>
            <a:r>
              <a:rPr lang="ru-RU" sz="2000" dirty="0"/>
              <a:t>По каталогам или паспортным данным определяют:</a:t>
            </a:r>
          </a:p>
          <a:p>
            <a:pPr marL="0" indent="0">
              <a:buNone/>
            </a:pPr>
            <a:r>
              <a:rPr lang="ru-RU" sz="2000" dirty="0"/>
              <a:t>для генераторов - номинальную мощность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напря­жение             </a:t>
            </a:r>
            <a:r>
              <a:rPr lang="ru-RU" sz="2000" dirty="0"/>
              <a:t>индуктивное сверхпереходное - сопротивление по продоль­ной оси</a:t>
            </a:r>
            <a:r>
              <a:rPr lang="ru-RU" dirty="0"/>
              <a:t> </a:t>
            </a:r>
            <a:r>
              <a:rPr lang="ru-RU" sz="2000" dirty="0" smtClean="0"/>
              <a:t>             </a:t>
            </a:r>
            <a:r>
              <a:rPr lang="ru-RU" sz="2000" dirty="0"/>
              <a:t>(или в виде относительного номинального значения </a:t>
            </a:r>
            <a:r>
              <a:rPr lang="ru-RU" sz="2000" i="1" dirty="0"/>
              <a:t> </a:t>
            </a:r>
            <a:r>
              <a:rPr lang="ru-RU" sz="2000" dirty="0"/>
              <a:t>для турбогенераторов </a:t>
            </a:r>
            <a:r>
              <a:rPr lang="ru-RU" sz="2000" dirty="0" smtClean="0"/>
              <a:t>      </a:t>
            </a:r>
            <a:r>
              <a:rPr lang="ru-RU" dirty="0" smtClean="0"/>
              <a:t>                       </a:t>
            </a:r>
            <a:r>
              <a:rPr lang="ru-RU" sz="2000" dirty="0"/>
              <a:t>для гидрогенерато­ров с демпферными обмотками и т.п</a:t>
            </a:r>
            <a:r>
              <a:rPr lang="ru-RU" sz="2000" dirty="0" smtClean="0"/>
              <a:t>.),         </a:t>
            </a:r>
            <a:r>
              <a:rPr lang="ru-RU" dirty="0" smtClean="0"/>
              <a:t> </a:t>
            </a:r>
            <a:r>
              <a:rPr lang="ru-RU" sz="2000" dirty="0"/>
              <a:t>в</a:t>
            </a:r>
            <a:r>
              <a:rPr lang="ru-RU" sz="2000" i="1" dirty="0"/>
              <a:t> </a:t>
            </a:r>
            <a:r>
              <a:rPr lang="ru-RU" sz="2000" dirty="0"/>
              <a:t>процентах от номиналь­ного значения</a:t>
            </a:r>
            <a:r>
              <a:rPr lang="ru-RU" dirty="0"/>
              <a:t>;</a:t>
            </a:r>
            <a:endParaRPr lang="ru-RU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436096" y="4437111"/>
            <a:ext cx="1447128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71503609"/>
              </p:ext>
            </p:extLst>
          </p:nvPr>
        </p:nvGraphicFramePr>
        <p:xfrm>
          <a:off x="5312486" y="4058065"/>
          <a:ext cx="2567822" cy="548680"/>
        </p:xfrm>
        <a:graphic>
          <a:graphicData uri="http://schemas.openxmlformats.org/presentationml/2006/ole">
            <p:oleObj spid="_x0000_s23582" name="Equation" r:id="rId3" imgW="1117600" imgH="241300" progId="">
              <p:embed/>
            </p:oleObj>
          </a:graphicData>
        </a:graphic>
      </p:graphicFrame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1943579" y="4955625"/>
            <a:ext cx="2348390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8020415"/>
              </p:ext>
            </p:extLst>
          </p:nvPr>
        </p:nvGraphicFramePr>
        <p:xfrm>
          <a:off x="1967503" y="4422855"/>
          <a:ext cx="611560" cy="611560"/>
        </p:xfrm>
        <a:graphic>
          <a:graphicData uri="http://schemas.openxmlformats.org/presentationml/2006/ole">
            <p:oleObj spid="_x0000_s23583" name="Equation" r:id="rId4" imgW="241195" imgH="241195" progId="">
              <p:embed/>
            </p:oleObj>
          </a:graphicData>
        </a:graphic>
      </p:graphicFrame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547579" y="5132527"/>
            <a:ext cx="2194560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30318381"/>
              </p:ext>
            </p:extLst>
          </p:nvPr>
        </p:nvGraphicFramePr>
        <p:xfrm>
          <a:off x="2547579" y="4774861"/>
          <a:ext cx="457200" cy="617220"/>
        </p:xfrm>
        <a:graphic>
          <a:graphicData uri="http://schemas.openxmlformats.org/presentationml/2006/ole">
            <p:oleObj spid="_x0000_s23584" name="Equation" r:id="rId5" imgW="190417" imgH="253890" progId="">
              <p:embed/>
            </p:oleObj>
          </a:graphicData>
        </a:graphic>
      </p:graphicFrame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Объект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93724644"/>
              </p:ext>
            </p:extLst>
          </p:nvPr>
        </p:nvGraphicFramePr>
        <p:xfrm>
          <a:off x="4139952" y="5492064"/>
          <a:ext cx="2345068" cy="472796"/>
        </p:xfrm>
        <a:graphic>
          <a:graphicData uri="http://schemas.openxmlformats.org/presentationml/2006/ole">
            <p:oleObj spid="_x0000_s23585" name="Equation" r:id="rId6" imgW="1180588" imgH="241195" progId="">
              <p:embed/>
            </p:oleObj>
          </a:graphicData>
        </a:graphic>
      </p:graphicFrame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6485020" y="6187480"/>
            <a:ext cx="2194560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18816662"/>
              </p:ext>
            </p:extLst>
          </p:nvPr>
        </p:nvGraphicFramePr>
        <p:xfrm>
          <a:off x="6485020" y="5838200"/>
          <a:ext cx="457200" cy="571500"/>
        </p:xfrm>
        <a:graphic>
          <a:graphicData uri="http://schemas.openxmlformats.org/presentationml/2006/ole">
            <p:oleObj spid="_x0000_s23586" name="Equation" r:id="rId7" imgW="190417" imgH="24119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6457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для ЛЭП – длину линии и удельное индуктивное сопротивление (для воздушных ЛЭП 6...35 </a:t>
            </a:r>
            <a:r>
              <a:rPr lang="ru-RU" sz="2000" dirty="0" err="1"/>
              <a:t>кВ</a:t>
            </a:r>
            <a:r>
              <a:rPr lang="ru-RU" sz="2000" dirty="0"/>
              <a:t> </a:t>
            </a:r>
            <a:r>
              <a:rPr lang="ru-RU" sz="2000" dirty="0" smtClean="0"/>
              <a:t>                                    </a:t>
            </a:r>
            <a:r>
              <a:rPr lang="ru-RU" sz="2000" dirty="0"/>
              <a:t>для кабельных ЛЭП 6...10 </a:t>
            </a:r>
            <a:r>
              <a:rPr lang="ru-RU" sz="2000" dirty="0" err="1"/>
              <a:t>кВ</a:t>
            </a:r>
            <a:r>
              <a:rPr lang="ru-RU" sz="2000" dirty="0"/>
              <a:t> </a:t>
            </a:r>
            <a:r>
              <a:rPr lang="ru-RU" sz="2000" dirty="0" smtClean="0"/>
              <a:t> </a:t>
            </a:r>
          </a:p>
          <a:p>
            <a:pPr marL="0" indent="0">
              <a:buNone/>
            </a:pPr>
            <a:r>
              <a:rPr lang="ru-RU" sz="2000" dirty="0" smtClean="0"/>
              <a:t>                                      );</a:t>
            </a:r>
          </a:p>
          <a:p>
            <a:pPr marL="0" indent="0">
              <a:buNone/>
            </a:pPr>
            <a:r>
              <a:rPr lang="ru-RU" sz="2000" dirty="0"/>
              <a:t>для реакторов - номинальные значения напряжения и </a:t>
            </a:r>
            <a:r>
              <a:rPr lang="ru-RU" sz="2000" dirty="0" smtClean="0"/>
              <a:t>токов</a:t>
            </a:r>
          </a:p>
          <a:p>
            <a:pPr marL="0" indent="0">
              <a:buNone/>
            </a:pPr>
            <a:r>
              <a:rPr lang="ru-RU" sz="2000" dirty="0"/>
              <a:t>индуктивное сопротивление</a:t>
            </a:r>
            <a:r>
              <a:rPr lang="ru-RU" sz="2000" dirty="0" smtClean="0"/>
              <a:t> </a:t>
            </a:r>
            <a:endParaRPr lang="ru-RU" sz="105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347864" y="476671"/>
            <a:ext cx="12485357" cy="62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5209872"/>
              </p:ext>
            </p:extLst>
          </p:nvPr>
        </p:nvGraphicFramePr>
        <p:xfrm>
          <a:off x="3347864" y="476672"/>
          <a:ext cx="1926201" cy="404664"/>
        </p:xfrm>
        <a:graphic>
          <a:graphicData uri="http://schemas.openxmlformats.org/presentationml/2006/ole">
            <p:oleObj spid="_x0000_s24602" name="Equation" r:id="rId3" imgW="1129810" imgH="241195" progId="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33400" y="744419"/>
            <a:ext cx="1161639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0464559"/>
              </p:ext>
            </p:extLst>
          </p:nvPr>
        </p:nvGraphicFramePr>
        <p:xfrm>
          <a:off x="533400" y="744420"/>
          <a:ext cx="2211753" cy="476671"/>
        </p:xfrm>
        <a:graphic>
          <a:graphicData uri="http://schemas.openxmlformats.org/presentationml/2006/ole">
            <p:oleObj spid="_x0000_s24603" name="Equation" r:id="rId4" imgW="1104900" imgH="241300" progId="">
              <p:embed/>
            </p:oleObj>
          </a:graphicData>
        </a:graphic>
      </p:graphicFrame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7164288" y="1156442"/>
            <a:ext cx="1415845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7647564"/>
              </p:ext>
            </p:extLst>
          </p:nvPr>
        </p:nvGraphicFramePr>
        <p:xfrm>
          <a:off x="7164288" y="1156443"/>
          <a:ext cx="591072" cy="476671"/>
        </p:xfrm>
        <a:graphic>
          <a:graphicData uri="http://schemas.openxmlformats.org/presentationml/2006/ole">
            <p:oleObj spid="_x0000_s24604" name="Equation" r:id="rId5" imgW="291973" imgH="241195" progId="">
              <p:embed/>
            </p:oleObj>
          </a:graphicData>
        </a:graphic>
      </p:graphicFrame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778280" y="1179302"/>
            <a:ext cx="1755648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84343566"/>
              </p:ext>
            </p:extLst>
          </p:nvPr>
        </p:nvGraphicFramePr>
        <p:xfrm>
          <a:off x="7778280" y="1179303"/>
          <a:ext cx="476671" cy="476671"/>
        </p:xfrm>
        <a:graphic>
          <a:graphicData uri="http://schemas.openxmlformats.org/presentationml/2006/ole">
            <p:oleObj spid="_x0000_s24605" name="Equation" r:id="rId6" imgW="241195" imgH="241195" progId="">
              <p:embed/>
            </p:oleObj>
          </a:graphicData>
        </a:graphic>
      </p:graphicFrame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3707904" y="1406113"/>
            <a:ext cx="2194560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29677023"/>
              </p:ext>
            </p:extLst>
          </p:nvPr>
        </p:nvGraphicFramePr>
        <p:xfrm>
          <a:off x="3707904" y="1406114"/>
          <a:ext cx="457200" cy="640080"/>
        </p:xfrm>
        <a:graphic>
          <a:graphicData uri="http://schemas.openxmlformats.org/presentationml/2006/ole">
            <p:oleObj spid="_x0000_s24606" name="Equation" r:id="rId7" imgW="190335" imgH="266469" progId="">
              <p:embed/>
            </p:oleObj>
          </a:graphicData>
        </a:graphic>
      </p:graphicFrame>
      <p:pic>
        <p:nvPicPr>
          <p:cNvPr id="24591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99" y="1942414"/>
            <a:ext cx="5158323" cy="4799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817104" y="3789040"/>
            <a:ext cx="3059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Рисунок </a:t>
            </a:r>
            <a:r>
              <a:rPr lang="ru-RU" sz="2000" dirty="0" smtClean="0"/>
              <a:t>6 </a:t>
            </a:r>
            <a:r>
              <a:rPr lang="ru-RU" sz="2000" dirty="0"/>
              <a:t>- Расчетная схема СЭС</a:t>
            </a:r>
          </a:p>
        </p:txBody>
      </p:sp>
    </p:spTree>
    <p:extLst>
      <p:ext uri="{BB962C8B-B14F-4D97-AF65-F5344CB8AC3E}">
        <p14:creationId xmlns:p14="http://schemas.microsoft.com/office/powerpoint/2010/main" xmlns="" val="1861773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При проверке оборудования точки КЗ должны быть намечены таким образом, чтобы через элементы СЭС протекали токи КЗ. Эти токи находят путем расчета, для упрощения которого составляют схему замещения (рис</a:t>
            </a:r>
            <a:r>
              <a:rPr lang="ru-RU" sz="2000" dirty="0" smtClean="0"/>
              <a:t>. 7); </a:t>
            </a:r>
            <a:r>
              <a:rPr lang="ru-RU" sz="2000" dirty="0"/>
              <a:t>на ней все магнитные связи трансформаторов заменяют электрическими, а все другие элементы схемы - относитель­ными сопротивлениями, приведенными к базисным условиям.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В состав схемы замещения должны входить только те элементы расчетный схемы, через которые протекает ток КЗ. Токи КЗ в сетях выше 1000 В рас­считывают по относительным индуктивным сопротивлениям при базис­ных значениях </a:t>
            </a:r>
            <a:r>
              <a:rPr lang="ru-RU" sz="2000" dirty="0" smtClean="0"/>
              <a:t>мощности       </a:t>
            </a:r>
            <a:r>
              <a:rPr lang="ru-RU" sz="2000" dirty="0"/>
              <a:t>и напряжения </a:t>
            </a:r>
            <a:r>
              <a:rPr lang="ru-RU" sz="2000" dirty="0" smtClean="0"/>
              <a:t>         </a:t>
            </a:r>
            <a:r>
              <a:rPr lang="ru-RU" sz="2000" dirty="0"/>
              <a:t>которыми задаются. Величину базисной мощности рекомендуется выбирать любую, кратную десяти или кратную установленной мощности генераторов или трансфор­маторов. За базисное напряжение принимается номинальное напряжение той ступени, для которой вычисляется ток КЗ. Тогда для каждой сту­пени напряжения базисный ток определяется по </a:t>
            </a:r>
            <a:r>
              <a:rPr lang="ru-RU" sz="2000" dirty="0" smtClean="0"/>
              <a:t>формуле: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1050" dirty="0" smtClean="0"/>
          </a:p>
          <a:p>
            <a:pPr marL="0" indent="0">
              <a:buNone/>
            </a:pPr>
            <a:endParaRPr lang="ru-RU" sz="1050" dirty="0" smtClean="0"/>
          </a:p>
          <a:p>
            <a:pPr marL="0" indent="0">
              <a:buNone/>
            </a:pPr>
            <a:r>
              <a:rPr lang="ru-RU" sz="2000" dirty="0"/>
              <a:t>а базисное полное сопротивление</a:t>
            </a:r>
            <a:endParaRPr lang="ru-RU" sz="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9075976"/>
              </p:ext>
            </p:extLst>
          </p:nvPr>
        </p:nvGraphicFramePr>
        <p:xfrm>
          <a:off x="4381723" y="2836561"/>
          <a:ext cx="380553" cy="453039"/>
        </p:xfrm>
        <a:graphic>
          <a:graphicData uri="http://schemas.openxmlformats.org/presentationml/2006/ole">
            <p:oleObj spid="_x0000_s25625" name="Equation" r:id="rId3" imgW="203112" imgH="241195" progId="">
              <p:embed/>
            </p:oleObj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4145780"/>
              </p:ext>
            </p:extLst>
          </p:nvPr>
        </p:nvGraphicFramePr>
        <p:xfrm>
          <a:off x="6372200" y="2812333"/>
          <a:ext cx="458177" cy="477267"/>
        </p:xfrm>
        <a:graphic>
          <a:graphicData uri="http://schemas.openxmlformats.org/presentationml/2006/ole">
            <p:oleObj spid="_x0000_s25626" name="Equation" r:id="rId4" imgW="228600" imgH="241300" progId="">
              <p:embed/>
            </p:oleObj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46992199"/>
              </p:ext>
            </p:extLst>
          </p:nvPr>
        </p:nvGraphicFramePr>
        <p:xfrm>
          <a:off x="3203848" y="4792390"/>
          <a:ext cx="1794917" cy="980728"/>
        </p:xfrm>
        <a:graphic>
          <a:graphicData uri="http://schemas.openxmlformats.org/presentationml/2006/ole">
            <p:oleObj spid="_x0000_s25627" name="Equation" r:id="rId5" imgW="927100" imgH="508000" progId="">
              <p:embed/>
            </p:oleObj>
          </a:graphicData>
        </a:graphic>
      </p:graphicFrame>
      <p:sp>
        <p:nvSpPr>
          <p:cNvPr id="14" name="Заголовок 1"/>
          <p:cNvSpPr>
            <a:spLocks/>
          </p:cNvSpPr>
          <p:nvPr/>
        </p:nvSpPr>
        <p:spPr bwMode="auto">
          <a:xfrm>
            <a:off x="5474357" y="4994622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(1.18)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5121784"/>
              </p:ext>
            </p:extLst>
          </p:nvPr>
        </p:nvGraphicFramePr>
        <p:xfrm>
          <a:off x="4440635" y="5857648"/>
          <a:ext cx="1116260" cy="870026"/>
        </p:xfrm>
        <a:graphic>
          <a:graphicData uri="http://schemas.openxmlformats.org/presentationml/2006/ole">
            <p:oleObj spid="_x0000_s25628" name="Equation" r:id="rId6" imgW="647700" imgH="508000" progId="">
              <p:embed/>
            </p:oleObj>
          </a:graphicData>
        </a:graphic>
      </p:graphicFrame>
      <p:sp>
        <p:nvSpPr>
          <p:cNvPr id="17" name="Заголовок 1"/>
          <p:cNvSpPr>
            <a:spLocks/>
          </p:cNvSpPr>
          <p:nvPr/>
        </p:nvSpPr>
        <p:spPr bwMode="auto">
          <a:xfrm>
            <a:off x="6146164" y="6055591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(1.19)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78486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095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4638"/>
            <a:ext cx="6855804" cy="6232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963308" y="2636912"/>
            <a:ext cx="19291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Рисунок </a:t>
            </a:r>
            <a:r>
              <a:rPr lang="ru-RU" dirty="0" smtClean="0"/>
              <a:t>7 </a:t>
            </a:r>
            <a:r>
              <a:rPr lang="ru-RU" dirty="0"/>
              <a:t>- Схема замещения СЭС</a:t>
            </a:r>
          </a:p>
        </p:txBody>
      </p:sp>
    </p:spTree>
    <p:extLst>
      <p:ext uri="{BB962C8B-B14F-4D97-AF65-F5344CB8AC3E}">
        <p14:creationId xmlns:p14="http://schemas.microsoft.com/office/powerpoint/2010/main" xmlns="" val="13013101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Из четырех базисных единиц можно выбрать только две, а две другие получаются из приведенных соотношений. Когда величины ба­зисной мощности, напряжения, тока и полного сопротивления опреде­лены, тогда значения величин, входящие в расчетные соотношения, выражаются в относительных единицах</a:t>
            </a:r>
            <a:r>
              <a:rPr lang="ru-RU" sz="2000" dirty="0" smtClean="0"/>
              <a:t>: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где звездочка указывает, что соответствующая величина выражена в относительных единицах, а индекс </a:t>
            </a:r>
            <a:r>
              <a:rPr lang="ru-RU" sz="2000" i="1" cap="small" dirty="0"/>
              <a:t>б </a:t>
            </a:r>
            <a:r>
              <a:rPr lang="ru-RU" sz="2000" dirty="0"/>
              <a:t>- что она приведена к ба­зисным условиям.</a:t>
            </a:r>
          </a:p>
          <a:p>
            <a:pPr marL="0" indent="0">
              <a:buNone/>
            </a:pPr>
            <a:r>
              <a:rPr lang="ru-RU" sz="2000" dirty="0"/>
              <a:t>Так как на практике при расчетах токов короткого замыкания ак­тивной составляющей сопротивления можно пренебречь (если его ве­личина не превышает 30% от индуктивной составляющей), то обычно определяют относительные базисные индуктивные сопротивления эле­ментов короткозамкнутой цепи по формулам</a:t>
            </a:r>
            <a:r>
              <a:rPr lang="ru-RU" sz="2000" dirty="0" smtClean="0"/>
              <a:t>:</a:t>
            </a:r>
            <a:endParaRPr lang="ru-RU" sz="2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3865277"/>
              </p:ext>
            </p:extLst>
          </p:nvPr>
        </p:nvGraphicFramePr>
        <p:xfrm>
          <a:off x="1095134" y="2770982"/>
          <a:ext cx="1307901" cy="931656"/>
        </p:xfrm>
        <a:graphic>
          <a:graphicData uri="http://schemas.openxmlformats.org/presentationml/2006/ole">
            <p:oleObj spid="_x0000_s27669" name="Equation" r:id="rId3" imgW="698197" imgH="495085" progId="">
              <p:embed/>
            </p:oleObj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50239736"/>
              </p:ext>
            </p:extLst>
          </p:nvPr>
        </p:nvGraphicFramePr>
        <p:xfrm>
          <a:off x="2473527" y="2838347"/>
          <a:ext cx="1058863" cy="796925"/>
        </p:xfrm>
        <a:graphic>
          <a:graphicData uri="http://schemas.openxmlformats.org/presentationml/2006/ole">
            <p:oleObj spid="_x0000_s27670" name="Equation" r:id="rId4" imgW="571320" imgH="431640" progId="">
              <p:embed/>
            </p:oleObj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2755190"/>
              </p:ext>
            </p:extLst>
          </p:nvPr>
        </p:nvGraphicFramePr>
        <p:xfrm>
          <a:off x="3602882" y="2770982"/>
          <a:ext cx="1212651" cy="1000918"/>
        </p:xfrm>
        <a:graphic>
          <a:graphicData uri="http://schemas.openxmlformats.org/presentationml/2006/ole">
            <p:oleObj spid="_x0000_s27671" name="Equation" r:id="rId5" imgW="596641" imgH="495085" progId="">
              <p:embed/>
            </p:oleObj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3695647"/>
              </p:ext>
            </p:extLst>
          </p:nvPr>
        </p:nvGraphicFramePr>
        <p:xfrm>
          <a:off x="4913437" y="2785347"/>
          <a:ext cx="1288851" cy="943947"/>
        </p:xfrm>
        <a:graphic>
          <a:graphicData uri="http://schemas.openxmlformats.org/presentationml/2006/ole">
            <p:oleObj spid="_x0000_s27672" name="Equation" r:id="rId6" imgW="672808" imgH="495085" progId="">
              <p:embed/>
            </p:oleObj>
          </a:graphicData>
        </a:graphic>
      </p:graphicFrame>
      <p:sp>
        <p:nvSpPr>
          <p:cNvPr id="16" name="Заголовок 1"/>
          <p:cNvSpPr>
            <a:spLocks/>
          </p:cNvSpPr>
          <p:nvPr/>
        </p:nvSpPr>
        <p:spPr bwMode="auto">
          <a:xfrm>
            <a:off x="6300192" y="2983309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(1.20)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09893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65272" y="1052735"/>
            <a:ext cx="132707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050518"/>
              </p:ext>
            </p:extLst>
          </p:nvPr>
        </p:nvGraphicFramePr>
        <p:xfrm>
          <a:off x="3544120" y="1236498"/>
          <a:ext cx="2055757" cy="980728"/>
        </p:xfrm>
        <a:graphic>
          <a:graphicData uri="http://schemas.openxmlformats.org/presentationml/2006/ole">
            <p:oleObj spid="_x0000_s28693" name="Equation" r:id="rId3" imgW="1040948" imgH="495085" progId="">
              <p:embed/>
            </p:oleObj>
          </a:graphicData>
        </a:graphic>
      </p:graphicFrame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419873" y="2124218"/>
            <a:ext cx="1412367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6300149"/>
              </p:ext>
            </p:extLst>
          </p:nvPr>
        </p:nvGraphicFramePr>
        <p:xfrm>
          <a:off x="3466803" y="2526221"/>
          <a:ext cx="2210392" cy="1026253"/>
        </p:xfrm>
        <a:graphic>
          <a:graphicData uri="http://schemas.openxmlformats.org/presentationml/2006/ole">
            <p:oleObj spid="_x0000_s28694" name="Equation" r:id="rId4" imgW="1066337" imgH="495085" progId="">
              <p:embed/>
            </p:oleObj>
          </a:graphicData>
        </a:graphic>
      </p:graphicFrame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3874400"/>
              </p:ext>
            </p:extLst>
          </p:nvPr>
        </p:nvGraphicFramePr>
        <p:xfrm>
          <a:off x="3633965" y="3844190"/>
          <a:ext cx="1876069" cy="975556"/>
        </p:xfrm>
        <a:graphic>
          <a:graphicData uri="http://schemas.openxmlformats.org/presentationml/2006/ole">
            <p:oleObj spid="_x0000_s28695" name="Equation" r:id="rId5" imgW="952087" imgH="495085" progId="">
              <p:embed/>
            </p:oleObj>
          </a:graphicData>
        </a:graphic>
      </p:graphicFrame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2224706"/>
              </p:ext>
            </p:extLst>
          </p:nvPr>
        </p:nvGraphicFramePr>
        <p:xfrm>
          <a:off x="3596855" y="5312503"/>
          <a:ext cx="2036897" cy="980728"/>
        </p:xfrm>
        <a:graphic>
          <a:graphicData uri="http://schemas.openxmlformats.org/presentationml/2006/ole">
            <p:oleObj spid="_x0000_s28696" name="Equation" r:id="rId6" imgW="1028254" imgH="495085" progId="">
              <p:embed/>
            </p:oleObj>
          </a:graphicData>
        </a:graphic>
      </p:graphicFrame>
      <p:sp>
        <p:nvSpPr>
          <p:cNvPr id="17" name="Заголовок 1"/>
          <p:cNvSpPr>
            <a:spLocks/>
          </p:cNvSpPr>
          <p:nvPr/>
        </p:nvSpPr>
        <p:spPr bwMode="auto">
          <a:xfrm>
            <a:off x="6071859" y="1479802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(1.21)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8" name="Заголовок 1"/>
          <p:cNvSpPr>
            <a:spLocks/>
          </p:cNvSpPr>
          <p:nvPr/>
        </p:nvSpPr>
        <p:spPr bwMode="auto">
          <a:xfrm>
            <a:off x="6071858" y="2819487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(1.22)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9" name="Заголовок 1"/>
          <p:cNvSpPr>
            <a:spLocks/>
          </p:cNvSpPr>
          <p:nvPr/>
        </p:nvSpPr>
        <p:spPr bwMode="auto">
          <a:xfrm>
            <a:off x="6071858" y="4045300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(1.23)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0" name="Заголовок 1"/>
          <p:cNvSpPr>
            <a:spLocks/>
          </p:cNvSpPr>
          <p:nvPr/>
        </p:nvSpPr>
        <p:spPr bwMode="auto">
          <a:xfrm>
            <a:off x="6071857" y="5514735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(1.24)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8780" y="1480976"/>
            <a:ext cx="3696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генераторов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8779" y="2795586"/>
            <a:ext cx="3696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трансформаторов</a:t>
            </a:r>
            <a:endParaRPr lang="ru-RU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539329" y="4131913"/>
            <a:ext cx="3696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линий</a:t>
            </a:r>
            <a:endParaRPr lang="ru-RU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573007" y="5555908"/>
            <a:ext cx="36962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реакторов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175748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Эти данные наносят на схему замещения (см. </a:t>
            </a:r>
            <a:r>
              <a:rPr lang="ru-RU" sz="2000" dirty="0" smtClean="0"/>
              <a:t>рис.7), </a:t>
            </a:r>
            <a:r>
              <a:rPr lang="ru-RU" sz="2000" dirty="0"/>
              <a:t>в чис­лителе указывается порядковый номер, а в знаменателе - ве­личина относительного индук­тивного сопротивления элемен­та сети. Затем исходная схе­ма замещения путем последо­вательных преобразований при­водится к простейшей схеме за­мещения "источник - сопро­тивление - точка КЗ".</a:t>
            </a:r>
          </a:p>
          <a:p>
            <a:pPr marL="0" indent="0">
              <a:buNone/>
            </a:pPr>
            <a:r>
              <a:rPr lang="ru-RU" sz="2000" dirty="0"/>
              <a:t>Напомним известные из курса "Теоретические основы электро­техники" некоторые способы преобразования и</a:t>
            </a:r>
            <a:r>
              <a:rPr lang="ru-RU" sz="2000" i="1" dirty="0"/>
              <a:t> </a:t>
            </a:r>
            <a:r>
              <a:rPr lang="ru-RU" sz="2000" dirty="0"/>
              <a:t>упрощения расчетных схем, имеющих достаточно сложную конфигурацию (например, </a:t>
            </a:r>
            <a:r>
              <a:rPr lang="ru-RU" sz="2000" dirty="0" smtClean="0"/>
              <a:t>рис.8).</a:t>
            </a:r>
            <a:endParaRPr lang="ru-RU" sz="2000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09468"/>
            <a:ext cx="4021470" cy="35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16396" y="4293096"/>
            <a:ext cx="4024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Рисунок </a:t>
            </a:r>
            <a:r>
              <a:rPr lang="ru-RU" sz="2000" dirty="0" smtClean="0"/>
              <a:t>8 </a:t>
            </a:r>
            <a:r>
              <a:rPr lang="ru-RU" sz="2000" dirty="0"/>
              <a:t>- Преобразование  треугольника сопротивления </a:t>
            </a:r>
          </a:p>
          <a:p>
            <a:r>
              <a:rPr lang="ru-RU" sz="2000" dirty="0"/>
              <a:t>в эквивалентную звезду</a:t>
            </a:r>
          </a:p>
        </p:txBody>
      </p:sp>
    </p:spTree>
    <p:extLst>
      <p:ext uri="{BB962C8B-B14F-4D97-AF65-F5344CB8AC3E}">
        <p14:creationId xmlns:p14="http://schemas.microsoft.com/office/powerpoint/2010/main" xmlns="" val="32199977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В результате преобразований можно получить эквивалентное </a:t>
            </a:r>
            <a:r>
              <a:rPr lang="ru-RU" sz="2000" dirty="0" smtClean="0"/>
              <a:t>сопротивле­ние </a:t>
            </a:r>
            <a:r>
              <a:rPr lang="ru-RU" sz="2000" dirty="0"/>
              <a:t>цепи для последующего определения базисного результирующе­го сопротивления </a:t>
            </a:r>
            <a:r>
              <a:rPr lang="ru-RU" sz="2000" dirty="0" smtClean="0"/>
              <a:t> </a:t>
            </a:r>
            <a:r>
              <a:rPr lang="ru-RU" sz="2000" dirty="0"/>
              <a:t>от источника питания до расчетной точки КЗ по </a:t>
            </a:r>
            <a:r>
              <a:rPr lang="ru-RU" sz="2000" dirty="0" smtClean="0"/>
              <a:t>(1.21 </a:t>
            </a:r>
            <a:r>
              <a:rPr lang="ru-RU" sz="2000" dirty="0"/>
              <a:t>– </a:t>
            </a:r>
            <a:r>
              <a:rPr lang="ru-RU" sz="2000" dirty="0" smtClean="0"/>
              <a:t>1.24)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Так, при последовательном соединении элементов эквивалентное сопротивление цепи будет </a:t>
            </a:r>
            <a:r>
              <a:rPr lang="ru-RU" sz="2000" dirty="0" smtClean="0"/>
              <a:t>равно: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при параллельном соединении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r>
              <a:rPr lang="ru-RU" sz="2000" dirty="0"/>
              <a:t>Преобразование треугольника сопротивлений в эквивалентную звез­ду (рис</a:t>
            </a:r>
            <a:r>
              <a:rPr lang="ru-RU" sz="2000" dirty="0" smtClean="0"/>
              <a:t>. 8) </a:t>
            </a:r>
            <a:r>
              <a:rPr lang="ru-RU" sz="2000" dirty="0"/>
              <a:t>производится по формулам:</a:t>
            </a:r>
            <a:endParaRPr lang="ru-RU" sz="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2357911"/>
              </p:ext>
            </p:extLst>
          </p:nvPr>
        </p:nvGraphicFramePr>
        <p:xfrm>
          <a:off x="1187624" y="1417638"/>
          <a:ext cx="1312093" cy="842331"/>
        </p:xfrm>
        <a:graphic>
          <a:graphicData uri="http://schemas.openxmlformats.org/presentationml/2006/ole">
            <p:oleObj spid="_x0000_s30739" name="Equation" r:id="rId3" imgW="774364" imgH="495085" progId="">
              <p:embed/>
            </p:oleObj>
          </a:graphicData>
        </a:graphic>
      </p:graphicFrame>
      <p:sp>
        <p:nvSpPr>
          <p:cNvPr id="6" name="Заголовок 1"/>
          <p:cNvSpPr>
            <a:spLocks/>
          </p:cNvSpPr>
          <p:nvPr/>
        </p:nvSpPr>
        <p:spPr bwMode="auto">
          <a:xfrm>
            <a:off x="2771800" y="1642610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(1.25)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32522517"/>
              </p:ext>
            </p:extLst>
          </p:nvPr>
        </p:nvGraphicFramePr>
        <p:xfrm>
          <a:off x="1834044" y="2962064"/>
          <a:ext cx="2917233" cy="476672"/>
        </p:xfrm>
        <a:graphic>
          <a:graphicData uri="http://schemas.openxmlformats.org/presentationml/2006/ole">
            <p:oleObj spid="_x0000_s30740" name="Equation" r:id="rId4" imgW="1459866" imgH="241195" progId="">
              <p:embed/>
            </p:oleObj>
          </a:graphicData>
        </a:graphic>
      </p:graphicFrame>
      <p:sp>
        <p:nvSpPr>
          <p:cNvPr id="9" name="Заголовок 1"/>
          <p:cNvSpPr>
            <a:spLocks/>
          </p:cNvSpPr>
          <p:nvPr/>
        </p:nvSpPr>
        <p:spPr bwMode="auto">
          <a:xfrm>
            <a:off x="4932040" y="2962064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(1.26)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7886013"/>
              </p:ext>
            </p:extLst>
          </p:nvPr>
        </p:nvGraphicFramePr>
        <p:xfrm>
          <a:off x="1850526" y="3812964"/>
          <a:ext cx="4175647" cy="476672"/>
        </p:xfrm>
        <a:graphic>
          <a:graphicData uri="http://schemas.openxmlformats.org/presentationml/2006/ole">
            <p:oleObj spid="_x0000_s30741" name="Equation" r:id="rId5" imgW="2082800" imgH="241300" progId="">
              <p:embed/>
            </p:oleObj>
          </a:graphicData>
        </a:graphic>
      </p:graphicFrame>
      <p:sp>
        <p:nvSpPr>
          <p:cNvPr id="12" name="Заголовок 1"/>
          <p:cNvSpPr>
            <a:spLocks/>
          </p:cNvSpPr>
          <p:nvPr/>
        </p:nvSpPr>
        <p:spPr bwMode="auto">
          <a:xfrm>
            <a:off x="6300465" y="3815136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(1.27)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9400257"/>
              </p:ext>
            </p:extLst>
          </p:nvPr>
        </p:nvGraphicFramePr>
        <p:xfrm>
          <a:off x="269356" y="5239963"/>
          <a:ext cx="2471134" cy="886200"/>
        </p:xfrm>
        <a:graphic>
          <a:graphicData uri="http://schemas.openxmlformats.org/presentationml/2006/ole">
            <p:oleObj spid="_x0000_s30742" name="Equation" r:id="rId6" imgW="1384300" imgH="495300" progId="">
              <p:embed/>
            </p:oleObj>
          </a:graphicData>
        </a:graphic>
      </p:graphicFrame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1426780"/>
              </p:ext>
            </p:extLst>
          </p:nvPr>
        </p:nvGraphicFramePr>
        <p:xfrm>
          <a:off x="2962633" y="5207899"/>
          <a:ext cx="2686504" cy="950328"/>
        </p:xfrm>
        <a:graphic>
          <a:graphicData uri="http://schemas.openxmlformats.org/presentationml/2006/ole">
            <p:oleObj spid="_x0000_s30743" name="Equation" r:id="rId7" imgW="1396394" imgH="495085" progId="">
              <p:embed/>
            </p:oleObj>
          </a:graphicData>
        </a:graphic>
      </p:graphicFrame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55890256"/>
              </p:ext>
            </p:extLst>
          </p:nvPr>
        </p:nvGraphicFramePr>
        <p:xfrm>
          <a:off x="5682022" y="5175835"/>
          <a:ext cx="2649953" cy="950328"/>
        </p:xfrm>
        <a:graphic>
          <a:graphicData uri="http://schemas.openxmlformats.org/presentationml/2006/ole">
            <p:oleObj spid="_x0000_s30744" name="Equation" r:id="rId8" imgW="1384300" imgH="495300" progId="">
              <p:embed/>
            </p:oleObj>
          </a:graphicData>
        </a:graphic>
      </p:graphicFrame>
      <p:sp>
        <p:nvSpPr>
          <p:cNvPr id="20" name="Заголовок 1"/>
          <p:cNvSpPr>
            <a:spLocks/>
          </p:cNvSpPr>
          <p:nvPr/>
        </p:nvSpPr>
        <p:spPr bwMode="auto">
          <a:xfrm>
            <a:off x="8035472" y="4951831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(1.28)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74723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/>
              <a:t>а в </a:t>
            </a:r>
            <a:r>
              <a:rPr lang="ru-RU" sz="2000" dirty="0" smtClean="0"/>
              <a:t>треугольник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Полученное в результате таких расчетов результирующее </a:t>
            </a:r>
            <a:r>
              <a:rPr lang="ru-RU" sz="2000" dirty="0" smtClean="0"/>
              <a:t>сопротив­ление </a:t>
            </a:r>
            <a:r>
              <a:rPr lang="ru-RU" sz="2000" dirty="0"/>
              <a:t>определено при произвольно взятом </a:t>
            </a:r>
            <a:r>
              <a:rPr lang="en-US" sz="2000" dirty="0" smtClean="0"/>
              <a:t>S</a:t>
            </a:r>
            <a:r>
              <a:rPr lang="ru-RU" sz="2000" baseline="-25000" dirty="0"/>
              <a:t>Б</a:t>
            </a:r>
            <a:r>
              <a:rPr lang="ru-RU" sz="2000" dirty="0" smtClean="0"/>
              <a:t>. </a:t>
            </a:r>
            <a:r>
              <a:rPr lang="ru-RU" sz="2000" dirty="0"/>
              <a:t>Переход от базисной к действительной мощности источников электроэнергии производится через расчетное сопротивление</a:t>
            </a:r>
            <a:endParaRPr lang="ru-RU" sz="1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6809179"/>
              </p:ext>
            </p:extLst>
          </p:nvPr>
        </p:nvGraphicFramePr>
        <p:xfrm>
          <a:off x="458854" y="2060848"/>
          <a:ext cx="2344216" cy="846522"/>
        </p:xfrm>
        <a:graphic>
          <a:graphicData uri="http://schemas.openxmlformats.org/presentationml/2006/ole">
            <p:oleObj spid="_x0000_s31754" name="Equation" r:id="rId3" imgW="1371600" imgH="495300" progId="">
              <p:embed/>
            </p:oleObj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7987958"/>
              </p:ext>
            </p:extLst>
          </p:nvPr>
        </p:nvGraphicFramePr>
        <p:xfrm>
          <a:off x="2972491" y="1926642"/>
          <a:ext cx="2772443" cy="980728"/>
        </p:xfrm>
        <a:graphic>
          <a:graphicData uri="http://schemas.openxmlformats.org/presentationml/2006/ole">
            <p:oleObj spid="_x0000_s31755" name="Equation" r:id="rId4" imgW="1396394" imgH="495085" progId="">
              <p:embed/>
            </p:oleObj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53263668"/>
              </p:ext>
            </p:extLst>
          </p:nvPr>
        </p:nvGraphicFramePr>
        <p:xfrm>
          <a:off x="5966377" y="1893199"/>
          <a:ext cx="2498980" cy="908720"/>
        </p:xfrm>
        <a:graphic>
          <a:graphicData uri="http://schemas.openxmlformats.org/presentationml/2006/ole">
            <p:oleObj spid="_x0000_s31756" name="Equation" r:id="rId5" imgW="1358310" imgH="495085" progId="">
              <p:embed/>
            </p:oleObj>
          </a:graphicData>
        </a:graphic>
      </p:graphicFrame>
      <p:sp>
        <p:nvSpPr>
          <p:cNvPr id="10" name="Заголовок 1"/>
          <p:cNvSpPr>
            <a:spLocks/>
          </p:cNvSpPr>
          <p:nvPr/>
        </p:nvSpPr>
        <p:spPr bwMode="auto">
          <a:xfrm>
            <a:off x="8002587" y="1458568"/>
            <a:ext cx="1368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(1.29)</a:t>
            </a:r>
            <a:endParaRPr lang="ru-RU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712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Grp="1"/>
          </p:cNvSpPr>
          <p:nvPr>
            <p:ph type="body" sz="half" idx="2"/>
          </p:nvPr>
        </p:nvSpPr>
        <p:spPr>
          <a:xfrm>
            <a:off x="179388" y="4221163"/>
            <a:ext cx="8785225" cy="2017712"/>
          </a:xfrm>
        </p:spPr>
        <p:txBody>
          <a:bodyPr/>
          <a:lstStyle/>
          <a:p>
            <a:pPr marL="533400" indent="-533400" algn="ctr"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Трехфазное КЗ в простейшей трехфазной цепи с сосредоточенными активными и индуктивными сопротивлениями при отсутствии трансформаторных связей</a:t>
            </a:r>
            <a:endParaRPr lang="en-US" b="1" smtClean="0">
              <a:solidFill>
                <a:srgbClr val="03034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7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9275"/>
            <a:ext cx="889317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/>
          </p:cNvSpPr>
          <p:nvPr/>
        </p:nvSpPr>
        <p:spPr bwMode="auto">
          <a:xfrm>
            <a:off x="2411413" y="3644900"/>
            <a:ext cx="4465637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Рисунок 1</a:t>
            </a:r>
            <a:r>
              <a:rPr lang="ru-RU" sz="40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6470650"/>
          </a:xfrm>
        </p:spPr>
        <p:txBody>
          <a:bodyPr anchor="t"/>
          <a:lstStyle/>
          <a:p>
            <a:pPr algn="l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Цепь питается от источника неограниченной мощности</a:t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Фазные токи в цепи</a:t>
            </a:r>
            <a:r>
              <a:rPr lang="ru-RU" sz="32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изменяются по закону:</a:t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где                           при                   ;</a:t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начальная фаза КЗ (угол, показывающий    </a:t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сдвиг по времени начала процесса).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59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600" name="Rectangle 1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9601" name="Rectangle 1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94" name="Object 138"/>
          <p:cNvGraphicFramePr>
            <a:graphicFrameLocks noChangeAspect="1"/>
          </p:cNvGraphicFramePr>
          <p:nvPr/>
        </p:nvGraphicFramePr>
        <p:xfrm>
          <a:off x="2151063" y="692150"/>
          <a:ext cx="3141662" cy="682625"/>
        </p:xfrm>
        <a:graphic>
          <a:graphicData uri="http://schemas.openxmlformats.org/presentationml/2006/ole">
            <p:oleObj spid="_x0000_s19606" name="Формула" r:id="rId3" imgW="1091726" imgH="241195" progId="Equation.3">
              <p:embed/>
            </p:oleObj>
          </a:graphicData>
        </a:graphic>
      </p:graphicFrame>
      <p:sp>
        <p:nvSpPr>
          <p:cNvPr id="19602" name="Rectangle 1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95" name="Object 139"/>
          <p:cNvGraphicFramePr>
            <a:graphicFrameLocks noChangeAspect="1"/>
          </p:cNvGraphicFramePr>
          <p:nvPr/>
        </p:nvGraphicFramePr>
        <p:xfrm>
          <a:off x="900113" y="4581525"/>
          <a:ext cx="2254250" cy="647700"/>
        </p:xfrm>
        <a:graphic>
          <a:graphicData uri="http://schemas.openxmlformats.org/presentationml/2006/ole">
            <p:oleObj spid="_x0000_s19607" name="Формула" r:id="rId4" imgW="825500" imgH="241300" progId="Equation.3">
              <p:embed/>
            </p:oleObj>
          </a:graphicData>
        </a:graphic>
      </p:graphicFrame>
      <p:sp>
        <p:nvSpPr>
          <p:cNvPr id="19603" name="Rectangle 1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96" name="Object 140"/>
          <p:cNvGraphicFramePr>
            <a:graphicFrameLocks noChangeAspect="1"/>
          </p:cNvGraphicFramePr>
          <p:nvPr/>
        </p:nvGraphicFramePr>
        <p:xfrm>
          <a:off x="3995738" y="4508500"/>
          <a:ext cx="1671637" cy="746125"/>
        </p:xfrm>
        <a:graphic>
          <a:graphicData uri="http://schemas.openxmlformats.org/presentationml/2006/ole">
            <p:oleObj spid="_x0000_s19608" name="Формула" r:id="rId5" imgW="533169" imgH="241195" progId="Equation.3">
              <p:embed/>
            </p:oleObj>
          </a:graphicData>
        </a:graphic>
      </p:graphicFrame>
      <p:sp>
        <p:nvSpPr>
          <p:cNvPr id="19604" name="Rectangle 1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97" name="Object 141"/>
          <p:cNvGraphicFramePr>
            <a:graphicFrameLocks noChangeAspect="1"/>
          </p:cNvGraphicFramePr>
          <p:nvPr/>
        </p:nvGraphicFramePr>
        <p:xfrm>
          <a:off x="598488" y="5176838"/>
          <a:ext cx="819150" cy="430212"/>
        </p:xfrm>
        <a:graphic>
          <a:graphicData uri="http://schemas.openxmlformats.org/presentationml/2006/ole">
            <p:oleObj spid="_x0000_s19609" name="Формула" r:id="rId6" imgW="266469" imgH="139579" progId="Equation.3">
              <p:embed/>
            </p:oleObj>
          </a:graphicData>
        </a:graphic>
      </p:graphicFrame>
      <p:pic>
        <p:nvPicPr>
          <p:cNvPr id="19605" name="Picture 15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825" y="1700213"/>
            <a:ext cx="4679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06" name="Picture 15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95513" y="2492375"/>
            <a:ext cx="4608512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607" name="Picture 15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63938" y="3294063"/>
            <a:ext cx="4895850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292725" y="207846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(1.1)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873769" y="283027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(1.2)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423982" y="3733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(1.3)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/>
          </p:cNvSpPr>
          <p:nvPr/>
        </p:nvSpPr>
        <p:spPr bwMode="auto">
          <a:xfrm>
            <a:off x="107950" y="188913"/>
            <a:ext cx="8928100" cy="647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полное сопротивление фазной цепи в нормальном режиме;</a:t>
            </a:r>
            <a:b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                        </a:t>
            </a:r>
            <a:b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активное сопротивление фазной цепи в нормальном режиме;</a:t>
            </a:r>
            <a:b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                                                          </a:t>
            </a:r>
            <a:b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индуктивное сопротивление фазной цепи в нормальном режиме;</a:t>
            </a:r>
            <a:r>
              <a:rPr lang="ru-RU" sz="4400">
                <a:latin typeface="Calibri" pitchFamily="34" charset="0"/>
              </a:rPr>
              <a:t>  </a:t>
            </a:r>
            <a:br>
              <a:rPr lang="ru-RU" sz="4400">
                <a:latin typeface="Calibri" pitchFamily="34" charset="0"/>
              </a:rPr>
            </a:br>
            <a:r>
              <a:rPr lang="ru-RU" sz="4400">
                <a:latin typeface="Calibri" pitchFamily="34" charset="0"/>
              </a:rPr>
              <a:t/>
            </a:r>
            <a:br>
              <a:rPr lang="ru-RU" sz="4400">
                <a:latin typeface="Calibri" pitchFamily="34" charset="0"/>
              </a:rPr>
            </a:b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угол сдвига между напряжением и током</a:t>
            </a:r>
            <a:endParaRPr lang="ru-RU" sz="4400">
              <a:latin typeface="Calibri" pitchFamily="34" charset="0"/>
            </a:endParaRPr>
          </a:p>
        </p:txBody>
      </p:sp>
      <p:pic>
        <p:nvPicPr>
          <p:cNvPr id="2048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125538"/>
            <a:ext cx="3095625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636838"/>
            <a:ext cx="2160588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4292600"/>
            <a:ext cx="3455988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16238" y="5445125"/>
            <a:ext cx="2447925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>
              <a:defRPr/>
            </a:pPr>
            <a:r>
              <a:rPr lang="ru-RU" sz="3200" b="1" i="1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i="1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6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Правая часть данной цепи зашунтирована, и ток в ней будет поддерживаться лишь до тех пор, пока запасенная в индуктивности энергия магнитного поля не перейдёт в тепло, выделяющееся в активном сопротивлении . </a:t>
            </a:r>
            <a:br>
              <a:rPr lang="ru-RU" sz="360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60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Этот ток не превышает тока нормального режима и не представляет опасности для оборудования.</a:t>
            </a:r>
          </a:p>
        </p:txBody>
      </p:sp>
      <p:sp>
        <p:nvSpPr>
          <p:cNvPr id="22530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41387"/>
          </a:xfrm>
        </p:spPr>
        <p:txBody>
          <a:bodyPr/>
          <a:lstStyle/>
          <a:p>
            <a:r>
              <a:rPr lang="ru-RU" sz="3200" b="1" smtClean="0">
                <a:solidFill>
                  <a:srgbClr val="000099"/>
                </a:solidFill>
                <a:latin typeface="Arial" charset="0"/>
              </a:rPr>
              <a:t>Аналитическое описание процессов в диссипативной части системы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>
          <a:xfrm>
            <a:off x="179388" y="1268413"/>
            <a:ext cx="8785225" cy="54006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Точка трехфазного КЗ делит цепь на две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независимые цепи</a:t>
            </a: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, одна из которых остается присоединенной к источнику, а другая превращается в короткозамкнутый контур, ток в котором будет поддерживаться до тех пор, пока запасенная в нем энергия не перейдет в тепло в активном сопротивлении данной цепи. Для данной части схемы уравнение баланса напряжений будет иметь вид: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4724400"/>
            <a:ext cx="3671887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6999071" y="5329515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(1.7)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6553200"/>
          </a:xfrm>
        </p:spPr>
        <p:txBody>
          <a:bodyPr anchor="t"/>
          <a:lstStyle/>
          <a:p>
            <a:pPr algn="l"/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Приведя уравнение к виду дифференциального уравнения показательного убывания получим: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Решением данного уравнения имеет вид: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Постоянная интегрирования       находится из условия                  , а именно, при            имеем,   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тогда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Обозначив постоянную цепи как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0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окончательно получаем: 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1052513"/>
            <a:ext cx="1655763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420938"/>
            <a:ext cx="208756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3357563"/>
            <a:ext cx="4064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2275" y="3789363"/>
            <a:ext cx="143986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5963" y="3860800"/>
            <a:ext cx="82232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288" y="4292600"/>
            <a:ext cx="360045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92725" y="4221163"/>
            <a:ext cx="2087563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08850" y="4941888"/>
            <a:ext cx="1008063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643438" y="5661025"/>
            <a:ext cx="1871662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795963" y="140362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(1.8)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795963" y="273208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(1.9)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427079" y="457255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(1.10)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815011" y="604496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(1.11)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/>
          </p:cNvSpPr>
          <p:nvPr/>
        </p:nvSpPr>
        <p:spPr bwMode="auto">
          <a:xfrm>
            <a:off x="179388" y="115888"/>
            <a:ext cx="87852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0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Решение полученного уравнения показывает, что в рассматриваемой диссипативной цепи имеется лишь свободный ток, который затухает по экспоненте с постоянной времени        .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7763" y="1484313"/>
            <a:ext cx="38735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708275"/>
            <a:ext cx="8640763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/>
          </p:cNvSpPr>
          <p:nvPr/>
        </p:nvSpPr>
        <p:spPr bwMode="auto">
          <a:xfrm>
            <a:off x="179388" y="5805488"/>
            <a:ext cx="87852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Рис. 2 -График изменения тока КЗ в цепи активной нагрузки при: </a:t>
            </a:r>
            <a:r>
              <a:rPr 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L=</a:t>
            </a: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100 мГн</a:t>
            </a:r>
            <a:r>
              <a:rPr 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, r</a:t>
            </a: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=</a:t>
            </a: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en-US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 O</a:t>
            </a:r>
            <a:r>
              <a:rPr lang="ru-RU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</a:t>
            </a:r>
            <a:endParaRPr lang="ru-RU" sz="3000" b="1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2420938"/>
            <a:ext cx="48228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3429000"/>
            <a:ext cx="2665413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1308</TotalTime>
  <Words>1371</Words>
  <Application>Microsoft Office PowerPoint</Application>
  <PresentationFormat>Экран (4:3)</PresentationFormat>
  <Paragraphs>118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Тема Office</vt:lpstr>
      <vt:lpstr>Формула</vt:lpstr>
      <vt:lpstr>Equation</vt:lpstr>
      <vt:lpstr>КУРС ЛЕКЦИЙ по учебной дисциплине  «Переходные процессы в  электроэнергетических системах»</vt:lpstr>
      <vt:lpstr>Любой переходный процесс, как правило, начинается с резкого изменения параметров системы, наиболее частой причиной которых является короткое замыкание.</vt:lpstr>
      <vt:lpstr>Слайд 3</vt:lpstr>
      <vt:lpstr>Цепь питается от источника неограниченной мощности Фазные токи в цепи изменяются по закону:       где                           при                   ;                начальная фаза КЗ (угол, показывающий                    сдвиг по времени начала процесса). </vt:lpstr>
      <vt:lpstr>Слайд 5</vt:lpstr>
      <vt:lpstr> Правая часть данной цепи зашунтирована, и ток в ней будет поддерживаться лишь до тех пор, пока запасенная в индуктивности энергия магнитного поля не перейдёт в тепло, выделяющееся в активном сопротивлении .  Этот ток не превышает тока нормального режима и не представляет опасности для оборудования.</vt:lpstr>
      <vt:lpstr>Аналитическое описание процессов в диссипативной части системы</vt:lpstr>
      <vt:lpstr>Приведя уравнение к виду дифференциального уравнения показательного убывания получим:   Решением данного уравнения имеет вид:   Постоянная интегрирования       находится из условия                  , а именно, при            имеем,                                                                                            тогда                 Обозначив постоянную цепи как    окончательно получаем: </vt:lpstr>
      <vt:lpstr>Слайд 9</vt:lpstr>
      <vt:lpstr>Вывод по результатам анализа переходных процессов в диссипативной части системы</vt:lpstr>
      <vt:lpstr>Слайд 11</vt:lpstr>
      <vt:lpstr>О влияния апериодического тока в фазе КЗ на величину тока в неповреждённых фазах</vt:lpstr>
      <vt:lpstr>Аналитическое описание переходного процесса на участке, получающем питание от источника  (левая часть схемы на рис. 1) </vt:lpstr>
      <vt:lpstr>Слайд 14</vt:lpstr>
      <vt:lpstr>Учитывая, что в момент непосредственно предшествующий КЗ ток в рассматриваемой цепи изменяясь по гармоническому закону может иметь значение в диапазоне от 0 до максимального значения, также изменяется от 0 до максимального значения и значение апериодической составляющей тока КЗ изменяется в зависимости от момента КЗ. Однако в момент возникновения КЗ, когда ток в одной из фаз равен нулю в двух других фазах ток КЗ имеет ненулевое значение. На графиках, представленных на рисунке 3, показано три характерных случая течения рассматриваемого процесса КЗ. </vt:lpstr>
      <vt:lpstr>Слайд 16</vt:lpstr>
      <vt:lpstr>В практических расчетах максимально  возможное мгновенное значение полного тока КЗ находят при наибольшем значении апериодической составляющей, т.е. когда                   соответственно  </vt:lpstr>
      <vt:lpstr>На рисунке 4 показаны графические зависимости периодической и апериодической составляющей тока трёхфазного КЗ при максимальном значении величины апериодической составляющей.</vt:lpstr>
      <vt:lpstr>Рис. 5 - Зависимость ударного коэффициента от  постоянной  времени Та</vt:lpstr>
      <vt:lpstr>Чем меньше Та, тем быстрее затухает апериодическая составляющая и тем меньше Ку.  В высоковольтных сетях (35 кВ и выше) апериодическая составляющая исчезает через 0,1…0,3 с. В сетях низкого напряжения она практически незаметна.</vt:lpstr>
      <vt:lpstr>Расчет токов трехфазного короткого замыкания в системе  базисных величин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154</cp:revision>
  <dcterms:created xsi:type="dcterms:W3CDTF">2012-09-03T06:45:03Z</dcterms:created>
  <dcterms:modified xsi:type="dcterms:W3CDTF">2022-05-14T07:57:17Z</dcterms:modified>
</cp:coreProperties>
</file>